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65" r:id="rId3"/>
    <p:sldId id="257" r:id="rId4"/>
    <p:sldId id="258" r:id="rId5"/>
    <p:sldId id="260" r:id="rId6"/>
    <p:sldId id="269" r:id="rId7"/>
    <p:sldId id="259" r:id="rId8"/>
    <p:sldId id="261" r:id="rId9"/>
    <p:sldId id="262" r:id="rId10"/>
    <p:sldId id="263" r:id="rId11"/>
    <p:sldId id="264" r:id="rId12"/>
    <p:sldId id="266" r:id="rId13"/>
    <p:sldId id="267" r:id="rId14"/>
    <p:sldId id="268"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9/28/2022</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2153190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9/28/2022</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234868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9/28/2022</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37926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9/28/2022</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344150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9/28/2022</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264925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9/28/2022</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96485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9/28/2022</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209184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9/28/2022</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280686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9/28/2022</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330668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9/28/2022</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331189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9/28/2022</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2159169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9/28/2022</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‹nr.›</a:t>
            </a:fld>
            <a:endParaRPr lang="en-US" dirty="0"/>
          </a:p>
        </p:txBody>
      </p:sp>
    </p:spTree>
    <p:extLst>
      <p:ext uri="{BB962C8B-B14F-4D97-AF65-F5344CB8AC3E}">
        <p14:creationId xmlns:p14="http://schemas.microsoft.com/office/powerpoint/2010/main" val="2551671765"/>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88" r:id="rId5"/>
    <p:sldLayoutId id="2147483689" r:id="rId6"/>
    <p:sldLayoutId id="2147483694"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8rZI7myFFb4"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96AE4BD0-E2D6-4FE1-9295-59E338A45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5" name="Group 14">
            <a:extLst>
              <a:ext uri="{FF2B5EF4-FFF2-40B4-BE49-F238E27FC236}">
                <a16:creationId xmlns:a16="http://schemas.microsoft.com/office/drawing/2014/main" id="{4376872E-2392-496C-B41D-5E42657100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49180" y="-1190"/>
            <a:ext cx="4263283" cy="6859191"/>
            <a:chOff x="7649180" y="-1190"/>
            <a:chExt cx="4263283" cy="6859191"/>
          </a:xfrm>
        </p:grpSpPr>
        <p:sp>
          <p:nvSpPr>
            <p:cNvPr id="16" name="Oval 15">
              <a:extLst>
                <a:ext uri="{FF2B5EF4-FFF2-40B4-BE49-F238E27FC236}">
                  <a16:creationId xmlns:a16="http://schemas.microsoft.com/office/drawing/2014/main" id="{487A98A1-D478-4890-9CAB-83521D6C7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02463" y="453951"/>
              <a:ext cx="608046" cy="608046"/>
            </a:xfrm>
            <a:prstGeom prst="ellipse">
              <a:avLst/>
            </a:prstGeom>
            <a:solidFill>
              <a:schemeClr val="accent1">
                <a:lumMod val="60000"/>
                <a:lumOff val="40000"/>
                <a:alpha val="60000"/>
              </a:schemeClr>
            </a:solidFill>
            <a:ln w="9331" cap="flat">
              <a:noFill/>
              <a:prstDash val="solid"/>
              <a:miter/>
            </a:ln>
          </p:spPr>
          <p:txBody>
            <a:bodyPr rtlCol="0" anchor="ctr"/>
            <a:lstStyle/>
            <a:p>
              <a:endParaRPr lang="en-US">
                <a:solidFill>
                  <a:schemeClr val="tx1"/>
                </a:solidFill>
              </a:endParaRPr>
            </a:p>
          </p:txBody>
        </p:sp>
        <p:sp>
          <p:nvSpPr>
            <p:cNvPr id="17" name="Graphic 18">
              <a:extLst>
                <a:ext uri="{FF2B5EF4-FFF2-40B4-BE49-F238E27FC236}">
                  <a16:creationId xmlns:a16="http://schemas.microsoft.com/office/drawing/2014/main" id="{8306C6CC-5E45-43CC-915C-D1E4F60B5F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9180" y="4581409"/>
              <a:ext cx="856614" cy="1305524"/>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18" name="Oval 17">
              <a:extLst>
                <a:ext uri="{FF2B5EF4-FFF2-40B4-BE49-F238E27FC236}">
                  <a16:creationId xmlns:a16="http://schemas.microsoft.com/office/drawing/2014/main" id="{B930DAE9-1ABF-4097-906C-3946FCEEC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66922" y="5224794"/>
              <a:ext cx="439469" cy="43946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742C534-079F-463F-95B1-F1ADF182BE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14482" y="-1190"/>
              <a:ext cx="3597981" cy="1501977"/>
            </a:xfrm>
            <a:custGeom>
              <a:avLst/>
              <a:gdLst>
                <a:gd name="connsiteX0" fmla="*/ 0 w 3597981"/>
                <a:gd name="connsiteY0" fmla="*/ 0 h 1501977"/>
                <a:gd name="connsiteX1" fmla="*/ 3597981 w 3597981"/>
                <a:gd name="connsiteY1" fmla="*/ 0 h 1501977"/>
                <a:gd name="connsiteX2" fmla="*/ 3590068 w 3597981"/>
                <a:gd name="connsiteY2" fmla="*/ 51850 h 1501977"/>
                <a:gd name="connsiteX3" fmla="*/ 1810819 w 3597981"/>
                <a:gd name="connsiteY3" fmla="*/ 1501977 h 1501977"/>
                <a:gd name="connsiteX4" fmla="*/ 0 w 3597981"/>
                <a:gd name="connsiteY4" fmla="*/ 1501977 h 150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7981" h="1501977">
                  <a:moveTo>
                    <a:pt x="0" y="0"/>
                  </a:moveTo>
                  <a:lnTo>
                    <a:pt x="3597981" y="0"/>
                  </a:lnTo>
                  <a:lnTo>
                    <a:pt x="3590068" y="51850"/>
                  </a:lnTo>
                  <a:cubicBezTo>
                    <a:pt x="3420721" y="879443"/>
                    <a:pt x="2688479" y="1501977"/>
                    <a:pt x="1810819" y="1501977"/>
                  </a:cubicBezTo>
                  <a:lnTo>
                    <a:pt x="0" y="1501977"/>
                  </a:lnTo>
                  <a:close/>
                </a:path>
              </a:pathLst>
            </a:custGeom>
            <a:solidFill>
              <a:schemeClr val="accent1">
                <a:lumMod val="75000"/>
                <a:alpha val="65000"/>
              </a:schemeClr>
            </a:solidFill>
            <a:ln w="9331"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3B785FB3-00D0-4B8C-8799-4918D17A3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88140" y="5358010"/>
              <a:ext cx="3597678" cy="1499991"/>
            </a:xfrm>
            <a:custGeom>
              <a:avLst/>
              <a:gdLst>
                <a:gd name="connsiteX0" fmla="*/ 1786859 w 3597678"/>
                <a:gd name="connsiteY0" fmla="*/ 0 h 1499991"/>
                <a:gd name="connsiteX1" fmla="*/ 3597678 w 3597678"/>
                <a:gd name="connsiteY1" fmla="*/ 0 h 1499991"/>
                <a:gd name="connsiteX2" fmla="*/ 3597678 w 3597678"/>
                <a:gd name="connsiteY2" fmla="*/ 1499991 h 1499991"/>
                <a:gd name="connsiteX3" fmla="*/ 0 w 3597678"/>
                <a:gd name="connsiteY3" fmla="*/ 1499991 h 1499991"/>
                <a:gd name="connsiteX4" fmla="*/ 7610 w 3597678"/>
                <a:gd name="connsiteY4" fmla="*/ 1450127 h 1499991"/>
                <a:gd name="connsiteX5" fmla="*/ 1786859 w 3597678"/>
                <a:gd name="connsiteY5" fmla="*/ 0 h 149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7678" h="1499991">
                  <a:moveTo>
                    <a:pt x="1786859" y="0"/>
                  </a:moveTo>
                  <a:lnTo>
                    <a:pt x="3597678" y="0"/>
                  </a:lnTo>
                  <a:lnTo>
                    <a:pt x="3597678" y="1499991"/>
                  </a:lnTo>
                  <a:lnTo>
                    <a:pt x="0" y="1499991"/>
                  </a:lnTo>
                  <a:lnTo>
                    <a:pt x="7610" y="1450127"/>
                  </a:lnTo>
                  <a:cubicBezTo>
                    <a:pt x="176957" y="622534"/>
                    <a:pt x="909198" y="0"/>
                    <a:pt x="1786859" y="0"/>
                  </a:cubicBezTo>
                  <a:close/>
                </a:path>
              </a:pathLst>
            </a:custGeom>
            <a:solidFill>
              <a:schemeClr val="accent1">
                <a:lumMod val="60000"/>
                <a:lumOff val="40000"/>
                <a:alpha val="60000"/>
              </a:schemeClr>
            </a:solidFill>
            <a:ln w="9331" cap="flat">
              <a:noFill/>
              <a:prstDash val="solid"/>
              <a:miter/>
            </a:ln>
          </p:spPr>
          <p:txBody>
            <a:bodyPr rtlCol="0" anchor="ctr"/>
            <a:lstStyle/>
            <a:p>
              <a:endParaRPr lang="en-US" dirty="0"/>
            </a:p>
          </p:txBody>
        </p:sp>
        <p:sp>
          <p:nvSpPr>
            <p:cNvPr id="21" name="Graphic 9">
              <a:extLst>
                <a:ext uri="{FF2B5EF4-FFF2-40B4-BE49-F238E27FC236}">
                  <a16:creationId xmlns:a16="http://schemas.microsoft.com/office/drawing/2014/main" id="{944720BF-1F8B-441A-A60F-2EF688885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9791" y="1693710"/>
              <a:ext cx="3496027" cy="349602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grpSp>
      <p:sp>
        <p:nvSpPr>
          <p:cNvPr id="23"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el 1">
            <a:extLst>
              <a:ext uri="{FF2B5EF4-FFF2-40B4-BE49-F238E27FC236}">
                <a16:creationId xmlns:a16="http://schemas.microsoft.com/office/drawing/2014/main" id="{A0FF347B-FC49-4036-BD5B-C9024B1998B1}"/>
              </a:ext>
            </a:extLst>
          </p:cNvPr>
          <p:cNvSpPr>
            <a:spLocks noGrp="1"/>
          </p:cNvSpPr>
          <p:nvPr>
            <p:ph type="ctrTitle"/>
          </p:nvPr>
        </p:nvSpPr>
        <p:spPr>
          <a:xfrm>
            <a:off x="457199" y="676656"/>
            <a:ext cx="6849763" cy="3063240"/>
          </a:xfrm>
        </p:spPr>
        <p:txBody>
          <a:bodyPr>
            <a:normAutofit/>
          </a:bodyPr>
          <a:lstStyle/>
          <a:p>
            <a:r>
              <a:rPr lang="nl-NL" dirty="0"/>
              <a:t>Fondsen(werving) voor vrijwilligersorganisaties</a:t>
            </a:r>
          </a:p>
        </p:txBody>
      </p:sp>
      <p:sp>
        <p:nvSpPr>
          <p:cNvPr id="3" name="Ondertitel 2">
            <a:extLst>
              <a:ext uri="{FF2B5EF4-FFF2-40B4-BE49-F238E27FC236}">
                <a16:creationId xmlns:a16="http://schemas.microsoft.com/office/drawing/2014/main" id="{462EF07D-745C-4F29-8F33-6A58C79F551A}"/>
              </a:ext>
            </a:extLst>
          </p:cNvPr>
          <p:cNvSpPr>
            <a:spLocks noGrp="1"/>
          </p:cNvSpPr>
          <p:nvPr>
            <p:ph type="subTitle" idx="1"/>
          </p:nvPr>
        </p:nvSpPr>
        <p:spPr>
          <a:xfrm>
            <a:off x="457199" y="3840481"/>
            <a:ext cx="6849763" cy="2324230"/>
          </a:xfrm>
        </p:spPr>
        <p:txBody>
          <a:bodyPr>
            <a:normAutofit/>
          </a:bodyPr>
          <a:lstStyle/>
          <a:p>
            <a:r>
              <a:rPr lang="nl-NL" dirty="0"/>
              <a:t>Waar kun je ze vinden en hoe schrijf je ze aan? </a:t>
            </a:r>
          </a:p>
        </p:txBody>
      </p:sp>
      <p:pic>
        <p:nvPicPr>
          <p:cNvPr id="24" name="Afbeelding 23">
            <a:extLst>
              <a:ext uri="{FF2B5EF4-FFF2-40B4-BE49-F238E27FC236}">
                <a16:creationId xmlns:a16="http://schemas.microsoft.com/office/drawing/2014/main" id="{90202209-8221-4815-9132-27CC6223090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80283" y="3076116"/>
            <a:ext cx="3330226" cy="621792"/>
          </a:xfrm>
          <a:prstGeom prst="rect">
            <a:avLst/>
          </a:prstGeom>
          <a:noFill/>
          <a:ln>
            <a:noFill/>
          </a:ln>
        </p:spPr>
      </p:pic>
    </p:spTree>
    <p:extLst>
      <p:ext uri="{BB962C8B-B14F-4D97-AF65-F5344CB8AC3E}">
        <p14:creationId xmlns:p14="http://schemas.microsoft.com/office/powerpoint/2010/main" val="1724425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FD6B35-FDC1-490B-8325-4CF5AFA83DF4}"/>
              </a:ext>
            </a:extLst>
          </p:cNvPr>
          <p:cNvSpPr>
            <a:spLocks noGrp="1"/>
          </p:cNvSpPr>
          <p:nvPr>
            <p:ph type="title"/>
          </p:nvPr>
        </p:nvSpPr>
        <p:spPr/>
        <p:txBody>
          <a:bodyPr/>
          <a:lstStyle/>
          <a:p>
            <a:r>
              <a:rPr lang="nl-NL" dirty="0"/>
              <a:t>Gevonden… en nu?</a:t>
            </a:r>
          </a:p>
        </p:txBody>
      </p:sp>
      <p:sp>
        <p:nvSpPr>
          <p:cNvPr id="4" name="Tijdelijke aanduiding voor tekst 3">
            <a:extLst>
              <a:ext uri="{FF2B5EF4-FFF2-40B4-BE49-F238E27FC236}">
                <a16:creationId xmlns:a16="http://schemas.microsoft.com/office/drawing/2014/main" id="{DAB2216A-76BD-446E-ADDB-3C52FAC71EFD}"/>
              </a:ext>
            </a:extLst>
          </p:cNvPr>
          <p:cNvSpPr>
            <a:spLocks noGrp="1"/>
          </p:cNvSpPr>
          <p:nvPr>
            <p:ph type="body" sz="half" idx="2"/>
          </p:nvPr>
        </p:nvSpPr>
        <p:spPr/>
        <p:txBody>
          <a:bodyPr>
            <a:normAutofit fontScale="92500" lnSpcReduction="10000"/>
          </a:bodyPr>
          <a:lstStyle/>
          <a:p>
            <a:pPr marL="342900" indent="-342900">
              <a:buFont typeface="Arial" panose="020B0604020202020204" pitchFamily="34" charset="0"/>
              <a:buChar char="•"/>
            </a:pPr>
            <a:r>
              <a:rPr lang="nl-NL" dirty="0"/>
              <a:t>Wat is het doel van dit fonds?</a:t>
            </a:r>
          </a:p>
          <a:p>
            <a:pPr marL="342900" indent="-342900">
              <a:buFont typeface="Arial" panose="020B0604020202020204" pitchFamily="34" charset="0"/>
              <a:buChar char="•"/>
            </a:pPr>
            <a:r>
              <a:rPr lang="nl-NL" dirty="0"/>
              <a:t>Sluit het aan bij je eigen project?</a:t>
            </a:r>
          </a:p>
          <a:p>
            <a:pPr marL="342900" indent="-342900">
              <a:buFont typeface="Arial" panose="020B0604020202020204" pitchFamily="34" charset="0"/>
              <a:buChar char="•"/>
            </a:pPr>
            <a:r>
              <a:rPr lang="nl-NL" dirty="0"/>
              <a:t>Is er een scan vooraf mogelijk?</a:t>
            </a:r>
          </a:p>
          <a:p>
            <a:pPr marL="342900" indent="-342900">
              <a:buFont typeface="Arial" panose="020B0604020202020204" pitchFamily="34" charset="0"/>
              <a:buChar char="•"/>
            </a:pPr>
            <a:r>
              <a:rPr lang="nl-NL" dirty="0"/>
              <a:t>Sluiten de indien data aan?</a:t>
            </a:r>
          </a:p>
          <a:p>
            <a:pPr marL="342900" indent="-342900">
              <a:buFont typeface="Arial" panose="020B0604020202020204" pitchFamily="34" charset="0"/>
              <a:buChar char="•"/>
            </a:pPr>
            <a:r>
              <a:rPr lang="nl-NL" dirty="0"/>
              <a:t>Welke kosten komen in aanmerking?</a:t>
            </a:r>
          </a:p>
          <a:p>
            <a:pPr marL="342900" indent="-342900">
              <a:buFont typeface="Arial" panose="020B0604020202020204" pitchFamily="34" charset="0"/>
              <a:buChar char="•"/>
            </a:pPr>
            <a:r>
              <a:rPr lang="nl-NL" dirty="0"/>
              <a:t>Ga je het totaal verspreiden over meerdere aanvragen?</a:t>
            </a:r>
          </a:p>
        </p:txBody>
      </p:sp>
      <p:pic>
        <p:nvPicPr>
          <p:cNvPr id="6" name="Afbeelding 5">
            <a:extLst>
              <a:ext uri="{FF2B5EF4-FFF2-40B4-BE49-F238E27FC236}">
                <a16:creationId xmlns:a16="http://schemas.microsoft.com/office/drawing/2014/main" id="{6A5D7B9F-96BF-45FF-BBD6-9FD909A57DE8}"/>
              </a:ext>
            </a:extLst>
          </p:cNvPr>
          <p:cNvPicPr>
            <a:picLocks noChangeAspect="1"/>
          </p:cNvPicPr>
          <p:nvPr/>
        </p:nvPicPr>
        <p:blipFill>
          <a:blip r:embed="rId2"/>
          <a:stretch>
            <a:fillRect/>
          </a:stretch>
        </p:blipFill>
        <p:spPr>
          <a:xfrm>
            <a:off x="5374433" y="2113166"/>
            <a:ext cx="5884506" cy="2631668"/>
          </a:xfrm>
          <a:prstGeom prst="rect">
            <a:avLst/>
          </a:prstGeom>
        </p:spPr>
      </p:pic>
      <p:pic>
        <p:nvPicPr>
          <p:cNvPr id="5" name="Afbeelding 4">
            <a:extLst>
              <a:ext uri="{FF2B5EF4-FFF2-40B4-BE49-F238E27FC236}">
                <a16:creationId xmlns:a16="http://schemas.microsoft.com/office/drawing/2014/main" id="{41F3B2B5-F43D-459D-BA21-309EC8299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7884" y="5880906"/>
            <a:ext cx="982826" cy="827204"/>
          </a:xfrm>
          <a:prstGeom prst="rect">
            <a:avLst/>
          </a:prstGeom>
        </p:spPr>
      </p:pic>
    </p:spTree>
    <p:extLst>
      <p:ext uri="{BB962C8B-B14F-4D97-AF65-F5344CB8AC3E}">
        <p14:creationId xmlns:p14="http://schemas.microsoft.com/office/powerpoint/2010/main" val="180181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A98E79-E8D4-46E1-B5C3-B170527F3D37}"/>
              </a:ext>
            </a:extLst>
          </p:cNvPr>
          <p:cNvSpPr>
            <a:spLocks noGrp="1"/>
          </p:cNvSpPr>
          <p:nvPr>
            <p:ph type="title"/>
          </p:nvPr>
        </p:nvSpPr>
        <p:spPr/>
        <p:txBody>
          <a:bodyPr/>
          <a:lstStyle/>
          <a:p>
            <a:r>
              <a:rPr lang="nl-NL" i="1" dirty="0"/>
              <a:t>Opdracht; maak een match</a:t>
            </a:r>
          </a:p>
        </p:txBody>
      </p:sp>
      <p:sp>
        <p:nvSpPr>
          <p:cNvPr id="3" name="Tijdelijke aanduiding voor inhoud 2">
            <a:extLst>
              <a:ext uri="{FF2B5EF4-FFF2-40B4-BE49-F238E27FC236}">
                <a16:creationId xmlns:a16="http://schemas.microsoft.com/office/drawing/2014/main" id="{3E44D3DD-CBA2-4D83-B044-881FF8586E84}"/>
              </a:ext>
            </a:extLst>
          </p:cNvPr>
          <p:cNvSpPr>
            <a:spLocks noGrp="1"/>
          </p:cNvSpPr>
          <p:nvPr>
            <p:ph idx="1"/>
          </p:nvPr>
        </p:nvSpPr>
        <p:spPr/>
        <p:txBody>
          <a:bodyPr/>
          <a:lstStyle/>
          <a:p>
            <a:pPr marL="0" indent="0">
              <a:buNone/>
            </a:pPr>
            <a:r>
              <a:rPr lang="nl-NL" dirty="0"/>
              <a:t>Bekijk het pakket aan fondsen dat je hebt gekregen. Kies het fonds uit die het beste past bij jouw case </a:t>
            </a:r>
            <a:r>
              <a:rPr lang="nl-NL" dirty="0" err="1"/>
              <a:t>for</a:t>
            </a:r>
            <a:r>
              <a:rPr lang="nl-NL" dirty="0"/>
              <a:t> support.</a:t>
            </a:r>
          </a:p>
          <a:p>
            <a:pPr marL="0" indent="0">
              <a:buNone/>
            </a:pPr>
            <a:endParaRPr lang="nl-NL" dirty="0"/>
          </a:p>
          <a:p>
            <a:pPr marL="0" indent="0">
              <a:buNone/>
            </a:pPr>
            <a:r>
              <a:rPr lang="nl-NL" dirty="0"/>
              <a:t>Beschrijf waarom dit volgens jou passend is.</a:t>
            </a:r>
          </a:p>
          <a:p>
            <a:pPr marL="0" indent="0">
              <a:buNone/>
            </a:pPr>
            <a:endParaRPr lang="nl-NL" dirty="0"/>
          </a:p>
          <a:p>
            <a:pPr marL="0" indent="0">
              <a:buNone/>
            </a:pPr>
            <a:r>
              <a:rPr lang="nl-NL" dirty="0"/>
              <a:t>We bespreken een aantal voorbeelden in de groep. </a:t>
            </a:r>
          </a:p>
        </p:txBody>
      </p:sp>
      <p:pic>
        <p:nvPicPr>
          <p:cNvPr id="4" name="Afbeelding 3">
            <a:extLst>
              <a:ext uri="{FF2B5EF4-FFF2-40B4-BE49-F238E27FC236}">
                <a16:creationId xmlns:a16="http://schemas.microsoft.com/office/drawing/2014/main" id="{B48293D2-DFFB-4D58-89FC-9AFAB4C577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7884" y="5880906"/>
            <a:ext cx="982826" cy="827204"/>
          </a:xfrm>
          <a:prstGeom prst="rect">
            <a:avLst/>
          </a:prstGeom>
        </p:spPr>
      </p:pic>
    </p:spTree>
    <p:extLst>
      <p:ext uri="{BB962C8B-B14F-4D97-AF65-F5344CB8AC3E}">
        <p14:creationId xmlns:p14="http://schemas.microsoft.com/office/powerpoint/2010/main" val="592730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A4F9D3-B085-4712-953B-6EEB21CF5DA3}"/>
              </a:ext>
            </a:extLst>
          </p:cNvPr>
          <p:cNvSpPr>
            <a:spLocks noGrp="1"/>
          </p:cNvSpPr>
          <p:nvPr>
            <p:ph type="title"/>
          </p:nvPr>
        </p:nvSpPr>
        <p:spPr/>
        <p:txBody>
          <a:bodyPr/>
          <a:lstStyle/>
          <a:p>
            <a:r>
              <a:rPr lang="nl-NL" dirty="0"/>
              <a:t>Een succesvolle aanvraag</a:t>
            </a:r>
          </a:p>
        </p:txBody>
      </p:sp>
      <p:sp>
        <p:nvSpPr>
          <p:cNvPr id="3" name="Tijdelijke aanduiding voor inhoud 2">
            <a:extLst>
              <a:ext uri="{FF2B5EF4-FFF2-40B4-BE49-F238E27FC236}">
                <a16:creationId xmlns:a16="http://schemas.microsoft.com/office/drawing/2014/main" id="{BC40F340-BE7D-4DE4-8D69-109131DABB3B}"/>
              </a:ext>
            </a:extLst>
          </p:cNvPr>
          <p:cNvSpPr>
            <a:spLocks noGrp="1"/>
          </p:cNvSpPr>
          <p:nvPr>
            <p:ph idx="1"/>
          </p:nvPr>
        </p:nvSpPr>
        <p:spPr/>
        <p:txBody>
          <a:bodyPr>
            <a:normAutofit fontScale="85000" lnSpcReduction="20000"/>
          </a:bodyPr>
          <a:lstStyle/>
          <a:p>
            <a:r>
              <a:rPr lang="nl-NL" dirty="0"/>
              <a:t>Wacht met aanvragen tot je goed weet wat je wil bereiken met het project en je plannen dus ook voldoende uitgewerkt zijn.</a:t>
            </a:r>
          </a:p>
          <a:p>
            <a:r>
              <a:rPr lang="nl-NL" dirty="0"/>
              <a:t>Beschrijf de belangrijkste informatie bovenaan in de aanvraag (wat gaat je doen, met wie, voor wie (doelgroep), waar, waarom, wat is het bereik). </a:t>
            </a:r>
          </a:p>
          <a:p>
            <a:r>
              <a:rPr lang="nl-NL" dirty="0"/>
              <a:t>Schrijf helder en bondig. Beperk je tot 2 á 3 A4-tjes.</a:t>
            </a:r>
          </a:p>
          <a:p>
            <a:r>
              <a:rPr lang="nl-NL" dirty="0"/>
              <a:t>Betrouwbaarheid. Uit de aanvraag moet blijken dat je organisatie de professionaliteit en organisatiekracht heeft om het project van de grond te krijgen. </a:t>
            </a:r>
          </a:p>
          <a:p>
            <a:r>
              <a:rPr lang="nl-NL" dirty="0"/>
              <a:t>Wees realistisch.</a:t>
            </a:r>
          </a:p>
          <a:p>
            <a:r>
              <a:rPr lang="nl-NL" dirty="0"/>
              <a:t>Laat het enthousiasme, de ambitie en de betrokkenheid van je organisatie in de aanvraag doorklinken. </a:t>
            </a:r>
          </a:p>
          <a:p>
            <a:r>
              <a:rPr lang="nl-NL" dirty="0"/>
              <a:t>Een plan is goed en overtuigend als het geen enkele vraag meer oproept. Check dit door het door iemand anders te laten lezen met het verzoek alle vragen op te schrijven die hij of zij heeft. Ga serieus om met de vragen die gesteld worden, een fonds zal ze namelijk ook stellen. Gebruik de feedback om je plan aan te scherpen.</a:t>
            </a:r>
          </a:p>
          <a:p>
            <a:r>
              <a:rPr lang="nl-NL" dirty="0"/>
              <a:t>Controleer de aanvraag nog een keer goed op spelfouten of onjuistheden.</a:t>
            </a:r>
          </a:p>
          <a:p>
            <a:endParaRPr lang="nl-NL" dirty="0"/>
          </a:p>
        </p:txBody>
      </p:sp>
      <p:pic>
        <p:nvPicPr>
          <p:cNvPr id="4" name="Afbeelding 3">
            <a:extLst>
              <a:ext uri="{FF2B5EF4-FFF2-40B4-BE49-F238E27FC236}">
                <a16:creationId xmlns:a16="http://schemas.microsoft.com/office/drawing/2014/main" id="{ECEEA2DB-A540-4B16-9B95-E230707BA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7884" y="5880906"/>
            <a:ext cx="982826" cy="827204"/>
          </a:xfrm>
          <a:prstGeom prst="rect">
            <a:avLst/>
          </a:prstGeom>
        </p:spPr>
      </p:pic>
    </p:spTree>
    <p:extLst>
      <p:ext uri="{BB962C8B-B14F-4D97-AF65-F5344CB8AC3E}">
        <p14:creationId xmlns:p14="http://schemas.microsoft.com/office/powerpoint/2010/main" val="3630643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D8572-5222-4E16-BC55-4532BCB0A934}"/>
              </a:ext>
            </a:extLst>
          </p:cNvPr>
          <p:cNvSpPr>
            <a:spLocks noGrp="1"/>
          </p:cNvSpPr>
          <p:nvPr>
            <p:ph type="title"/>
          </p:nvPr>
        </p:nvSpPr>
        <p:spPr/>
        <p:txBody>
          <a:bodyPr/>
          <a:lstStyle/>
          <a:p>
            <a:r>
              <a:rPr lang="nl-NL" dirty="0"/>
              <a:t>Aan de slag!</a:t>
            </a:r>
          </a:p>
        </p:txBody>
      </p:sp>
      <p:sp>
        <p:nvSpPr>
          <p:cNvPr id="3" name="Tijdelijke aanduiding voor inhoud 2">
            <a:extLst>
              <a:ext uri="{FF2B5EF4-FFF2-40B4-BE49-F238E27FC236}">
                <a16:creationId xmlns:a16="http://schemas.microsoft.com/office/drawing/2014/main" id="{F0B1F0C6-2C02-47B6-9AD9-3133D2E88DBC}"/>
              </a:ext>
            </a:extLst>
          </p:cNvPr>
          <p:cNvSpPr>
            <a:spLocks noGrp="1"/>
          </p:cNvSpPr>
          <p:nvPr>
            <p:ph idx="1"/>
          </p:nvPr>
        </p:nvSpPr>
        <p:spPr/>
        <p:txBody>
          <a:bodyPr/>
          <a:lstStyle/>
          <a:p>
            <a:r>
              <a:rPr lang="nl-NL" dirty="0"/>
              <a:t>Wat ga je, als eerste, doen met de informatie die je vanavond hebt verkregen?</a:t>
            </a:r>
          </a:p>
          <a:p>
            <a:r>
              <a:rPr lang="nl-NL" dirty="0"/>
              <a:t>Wanneer ga je hiermee aan de slag?</a:t>
            </a:r>
          </a:p>
          <a:p>
            <a:r>
              <a:rPr lang="nl-NL" dirty="0"/>
              <a:t>Wie heb je hierbij nodig?</a:t>
            </a:r>
          </a:p>
          <a:p>
            <a:endParaRPr lang="nl-NL" dirty="0"/>
          </a:p>
        </p:txBody>
      </p:sp>
      <p:pic>
        <p:nvPicPr>
          <p:cNvPr id="4" name="Afbeelding 3">
            <a:extLst>
              <a:ext uri="{FF2B5EF4-FFF2-40B4-BE49-F238E27FC236}">
                <a16:creationId xmlns:a16="http://schemas.microsoft.com/office/drawing/2014/main" id="{CB2D0AAD-4D4D-4C1B-A4D8-2F005D01D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7884" y="5871575"/>
            <a:ext cx="982826" cy="827204"/>
          </a:xfrm>
          <a:prstGeom prst="rect">
            <a:avLst/>
          </a:prstGeom>
        </p:spPr>
      </p:pic>
      <p:pic>
        <p:nvPicPr>
          <p:cNvPr id="5" name="Afbeelding 4">
            <a:extLst>
              <a:ext uri="{FF2B5EF4-FFF2-40B4-BE49-F238E27FC236}">
                <a16:creationId xmlns:a16="http://schemas.microsoft.com/office/drawing/2014/main" id="{153C7DCA-753F-4D05-BB94-EDC9D5431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7884" y="5871575"/>
            <a:ext cx="982826" cy="827204"/>
          </a:xfrm>
          <a:prstGeom prst="rect">
            <a:avLst/>
          </a:prstGeom>
        </p:spPr>
      </p:pic>
      <p:pic>
        <p:nvPicPr>
          <p:cNvPr id="6" name="Afbeelding 5">
            <a:extLst>
              <a:ext uri="{FF2B5EF4-FFF2-40B4-BE49-F238E27FC236}">
                <a16:creationId xmlns:a16="http://schemas.microsoft.com/office/drawing/2014/main" id="{8E91B16B-EED6-4B47-AF98-6D87C872E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7884" y="5871575"/>
            <a:ext cx="982826" cy="827204"/>
          </a:xfrm>
          <a:prstGeom prst="rect">
            <a:avLst/>
          </a:prstGeom>
        </p:spPr>
      </p:pic>
    </p:spTree>
    <p:extLst>
      <p:ext uri="{BB962C8B-B14F-4D97-AF65-F5344CB8AC3E}">
        <p14:creationId xmlns:p14="http://schemas.microsoft.com/office/powerpoint/2010/main" val="3239311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D0FD8-AD03-4EE2-B4E7-FDFE0349AFD8}"/>
              </a:ext>
            </a:extLst>
          </p:cNvPr>
          <p:cNvSpPr>
            <a:spLocks noGrp="1"/>
          </p:cNvSpPr>
          <p:nvPr>
            <p:ph type="title"/>
          </p:nvPr>
        </p:nvSpPr>
        <p:spPr>
          <a:xfrm>
            <a:off x="432033" y="2203235"/>
            <a:ext cx="7685037" cy="1363816"/>
          </a:xfrm>
        </p:spPr>
        <p:txBody>
          <a:bodyPr/>
          <a:lstStyle/>
          <a:p>
            <a:r>
              <a:rPr lang="nl-NL" dirty="0"/>
              <a:t>Vragen? </a:t>
            </a:r>
          </a:p>
        </p:txBody>
      </p:sp>
      <p:pic>
        <p:nvPicPr>
          <p:cNvPr id="4" name="Afbeelding 3">
            <a:extLst>
              <a:ext uri="{FF2B5EF4-FFF2-40B4-BE49-F238E27FC236}">
                <a16:creationId xmlns:a16="http://schemas.microsoft.com/office/drawing/2014/main" id="{CDE398DF-7F92-4B5B-89C6-3D64F8593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7884" y="5880906"/>
            <a:ext cx="982826" cy="827204"/>
          </a:xfrm>
          <a:prstGeom prst="rect">
            <a:avLst/>
          </a:prstGeom>
        </p:spPr>
      </p:pic>
    </p:spTree>
    <p:extLst>
      <p:ext uri="{BB962C8B-B14F-4D97-AF65-F5344CB8AC3E}">
        <p14:creationId xmlns:p14="http://schemas.microsoft.com/office/powerpoint/2010/main" val="3179381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65174-A6A6-4895-9CB0-0CCA4EC03315}"/>
              </a:ext>
            </a:extLst>
          </p:cNvPr>
          <p:cNvSpPr>
            <a:spLocks noGrp="1"/>
          </p:cNvSpPr>
          <p:nvPr>
            <p:ph type="title"/>
          </p:nvPr>
        </p:nvSpPr>
        <p:spPr/>
        <p:txBody>
          <a:bodyPr/>
          <a:lstStyle/>
          <a:p>
            <a:r>
              <a:rPr lang="nl-NL" dirty="0"/>
              <a:t>Wat gaan we doen?</a:t>
            </a:r>
          </a:p>
        </p:txBody>
      </p:sp>
      <p:sp>
        <p:nvSpPr>
          <p:cNvPr id="3" name="Tijdelijke aanduiding voor inhoud 2">
            <a:extLst>
              <a:ext uri="{FF2B5EF4-FFF2-40B4-BE49-F238E27FC236}">
                <a16:creationId xmlns:a16="http://schemas.microsoft.com/office/drawing/2014/main" id="{25EA13E2-7BEA-4D5C-AF68-54AAFBDC05FE}"/>
              </a:ext>
            </a:extLst>
          </p:cNvPr>
          <p:cNvSpPr>
            <a:spLocks noGrp="1"/>
          </p:cNvSpPr>
          <p:nvPr>
            <p:ph idx="1"/>
          </p:nvPr>
        </p:nvSpPr>
        <p:spPr/>
        <p:txBody>
          <a:bodyPr/>
          <a:lstStyle/>
          <a:p>
            <a:r>
              <a:rPr lang="nl-NL" dirty="0"/>
              <a:t>De basis van fondsenwerving</a:t>
            </a:r>
          </a:p>
          <a:p>
            <a:r>
              <a:rPr lang="nl-NL" dirty="0"/>
              <a:t>Een case </a:t>
            </a:r>
            <a:r>
              <a:rPr lang="nl-NL" dirty="0" err="1"/>
              <a:t>for</a:t>
            </a:r>
            <a:r>
              <a:rPr lang="nl-NL" dirty="0"/>
              <a:t> support</a:t>
            </a:r>
          </a:p>
          <a:p>
            <a:r>
              <a:rPr lang="nl-NL" dirty="0"/>
              <a:t>Vermogensfondsen; waar kan je ze vinden?</a:t>
            </a:r>
          </a:p>
          <a:p>
            <a:r>
              <a:rPr lang="nl-NL" dirty="0"/>
              <a:t>Vermogensfondsen; welke past bij ons?</a:t>
            </a:r>
          </a:p>
          <a:p>
            <a:r>
              <a:rPr lang="nl-NL" dirty="0"/>
              <a:t>De aanvraag vorm geven</a:t>
            </a:r>
          </a:p>
          <a:p>
            <a:endParaRPr lang="nl-NL" dirty="0"/>
          </a:p>
          <a:p>
            <a:endParaRPr lang="nl-NL" dirty="0"/>
          </a:p>
          <a:p>
            <a:pPr marL="0" indent="0">
              <a:buNone/>
            </a:pPr>
            <a:r>
              <a:rPr lang="nl-NL" i="1" dirty="0"/>
              <a:t>Aan het einde van de avond ga je weg met concrete fondsen die aansluiten bij jouw aanvraag / organisatie. Daarnaast weet je vorm te geven aan een succesvolle aanvraag. </a:t>
            </a:r>
          </a:p>
          <a:p>
            <a:endParaRPr lang="nl-NL" dirty="0"/>
          </a:p>
          <a:p>
            <a:endParaRPr lang="nl-NL" dirty="0"/>
          </a:p>
        </p:txBody>
      </p:sp>
      <p:pic>
        <p:nvPicPr>
          <p:cNvPr id="4" name="Afbeelding 3">
            <a:extLst>
              <a:ext uri="{FF2B5EF4-FFF2-40B4-BE49-F238E27FC236}">
                <a16:creationId xmlns:a16="http://schemas.microsoft.com/office/drawing/2014/main" id="{696E3540-77AB-4D30-9989-A96F4AC90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7884" y="5880906"/>
            <a:ext cx="982826" cy="827204"/>
          </a:xfrm>
          <a:prstGeom prst="rect">
            <a:avLst/>
          </a:prstGeom>
        </p:spPr>
      </p:pic>
    </p:spTree>
    <p:extLst>
      <p:ext uri="{BB962C8B-B14F-4D97-AF65-F5344CB8AC3E}">
        <p14:creationId xmlns:p14="http://schemas.microsoft.com/office/powerpoint/2010/main" val="55118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A4A3E1-7C0F-476F-9EF6-42B065ED4891}"/>
              </a:ext>
            </a:extLst>
          </p:cNvPr>
          <p:cNvSpPr>
            <a:spLocks noGrp="1"/>
          </p:cNvSpPr>
          <p:nvPr>
            <p:ph type="title"/>
          </p:nvPr>
        </p:nvSpPr>
        <p:spPr/>
        <p:txBody>
          <a:bodyPr/>
          <a:lstStyle/>
          <a:p>
            <a:r>
              <a:rPr lang="nl-NL" dirty="0"/>
              <a:t>Wat is fondsenwerving?</a:t>
            </a:r>
          </a:p>
        </p:txBody>
      </p:sp>
      <p:sp>
        <p:nvSpPr>
          <p:cNvPr id="3" name="Tijdelijke aanduiding voor inhoud 2">
            <a:extLst>
              <a:ext uri="{FF2B5EF4-FFF2-40B4-BE49-F238E27FC236}">
                <a16:creationId xmlns:a16="http://schemas.microsoft.com/office/drawing/2014/main" id="{82891AC7-6D50-4045-8689-A6C42C03F306}"/>
              </a:ext>
            </a:extLst>
          </p:cNvPr>
          <p:cNvSpPr>
            <a:spLocks noGrp="1"/>
          </p:cNvSpPr>
          <p:nvPr>
            <p:ph idx="1"/>
          </p:nvPr>
        </p:nvSpPr>
        <p:spPr/>
        <p:txBody>
          <a:bodyPr/>
          <a:lstStyle/>
          <a:p>
            <a:r>
              <a:rPr lang="nl-NL" dirty="0"/>
              <a:t>Vermogensfondsen aanschrijven</a:t>
            </a:r>
          </a:p>
          <a:p>
            <a:r>
              <a:rPr lang="nl-NL" dirty="0"/>
              <a:t>Donateurs werven</a:t>
            </a:r>
          </a:p>
          <a:p>
            <a:r>
              <a:rPr lang="nl-NL" dirty="0"/>
              <a:t>Actie pakketten</a:t>
            </a:r>
          </a:p>
          <a:p>
            <a:r>
              <a:rPr lang="nl-NL" dirty="0"/>
              <a:t>Activiteiten organiseren</a:t>
            </a:r>
          </a:p>
          <a:p>
            <a:pPr lvl="1"/>
            <a:r>
              <a:rPr lang="nl-NL" dirty="0"/>
              <a:t>Een loterij</a:t>
            </a:r>
          </a:p>
          <a:p>
            <a:pPr lvl="1"/>
            <a:r>
              <a:rPr lang="nl-NL" dirty="0"/>
              <a:t>Markt</a:t>
            </a:r>
          </a:p>
          <a:p>
            <a:pPr lvl="1"/>
            <a:r>
              <a:rPr lang="nl-NL" dirty="0"/>
              <a:t>Diner</a:t>
            </a:r>
          </a:p>
          <a:p>
            <a:pPr lvl="1"/>
            <a:r>
              <a:rPr lang="nl-NL" dirty="0" err="1"/>
              <a:t>Etc</a:t>
            </a:r>
            <a:endParaRPr lang="nl-NL" dirty="0"/>
          </a:p>
          <a:p>
            <a:pPr lvl="1"/>
            <a:endParaRPr lang="nl-NL" dirty="0"/>
          </a:p>
          <a:p>
            <a:pPr marL="457200" lvl="1" indent="0">
              <a:buNone/>
            </a:pPr>
            <a:endParaRPr lang="nl-NL" dirty="0"/>
          </a:p>
        </p:txBody>
      </p:sp>
      <p:sp>
        <p:nvSpPr>
          <p:cNvPr id="4" name="Tijdelijke aanduiding voor tekst 3">
            <a:extLst>
              <a:ext uri="{FF2B5EF4-FFF2-40B4-BE49-F238E27FC236}">
                <a16:creationId xmlns:a16="http://schemas.microsoft.com/office/drawing/2014/main" id="{8B494251-A6C9-4E76-8976-33E80171CDE0}"/>
              </a:ext>
            </a:extLst>
          </p:cNvPr>
          <p:cNvSpPr>
            <a:spLocks noGrp="1"/>
          </p:cNvSpPr>
          <p:nvPr>
            <p:ph type="body" sz="half" idx="2"/>
          </p:nvPr>
        </p:nvSpPr>
        <p:spPr/>
        <p:txBody>
          <a:bodyPr>
            <a:normAutofit fontScale="92500"/>
          </a:bodyPr>
          <a:lstStyle/>
          <a:p>
            <a:r>
              <a:rPr lang="nl-NL" dirty="0">
                <a:latin typeface="+mj-lt"/>
              </a:rPr>
              <a:t>Formeel is fondsenwerving</a:t>
            </a:r>
          </a:p>
          <a:p>
            <a:r>
              <a:rPr lang="nl-NL" b="1" i="1" dirty="0">
                <a:effectLst/>
                <a:latin typeface="+mj-lt"/>
              </a:rPr>
              <a:t>‘Het geheel van activiteiten dat een niet-gouvernementele organisatie onderneemt om het benodigde geld te verkrijgen voor haar activiteiten.’ </a:t>
            </a:r>
          </a:p>
          <a:p>
            <a:r>
              <a:rPr lang="nl-NL" dirty="0">
                <a:latin typeface="+mj-lt"/>
              </a:rPr>
              <a:t>Simpel gezegd</a:t>
            </a:r>
            <a:r>
              <a:rPr lang="nl-NL" b="0" i="0" dirty="0">
                <a:effectLst/>
                <a:latin typeface="+mj-lt"/>
              </a:rPr>
              <a:t>: alles wat een stichting/non-profit er aan doet om geld op te halen.</a:t>
            </a:r>
            <a:endParaRPr lang="nl-NL" dirty="0">
              <a:latin typeface="+mj-lt"/>
            </a:endParaRPr>
          </a:p>
        </p:txBody>
      </p:sp>
      <p:pic>
        <p:nvPicPr>
          <p:cNvPr id="6" name="Afbeelding 5" descr="Afbeelding met pijl&#10;&#10;Automatisch gegenereerde beschrijving">
            <a:extLst>
              <a:ext uri="{FF2B5EF4-FFF2-40B4-BE49-F238E27FC236}">
                <a16:creationId xmlns:a16="http://schemas.microsoft.com/office/drawing/2014/main" id="{2D39F82B-22C1-4A7C-BAF6-4368BCD1B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702" y="2686327"/>
            <a:ext cx="2292992" cy="3884598"/>
          </a:xfrm>
          <a:prstGeom prst="rect">
            <a:avLst/>
          </a:prstGeom>
        </p:spPr>
      </p:pic>
      <p:pic>
        <p:nvPicPr>
          <p:cNvPr id="7" name="Afbeelding 6">
            <a:extLst>
              <a:ext uri="{FF2B5EF4-FFF2-40B4-BE49-F238E27FC236}">
                <a16:creationId xmlns:a16="http://schemas.microsoft.com/office/drawing/2014/main" id="{F723D461-92AA-4A0C-B5F0-9F9F25622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7884" y="5880906"/>
            <a:ext cx="982826" cy="827204"/>
          </a:xfrm>
          <a:prstGeom prst="rect">
            <a:avLst/>
          </a:prstGeom>
        </p:spPr>
      </p:pic>
    </p:spTree>
    <p:extLst>
      <p:ext uri="{BB962C8B-B14F-4D97-AF65-F5344CB8AC3E}">
        <p14:creationId xmlns:p14="http://schemas.microsoft.com/office/powerpoint/2010/main" val="347904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6CAF5A-8C4E-4E3B-8CC5-82C8DFFAE8F1}"/>
              </a:ext>
            </a:extLst>
          </p:cNvPr>
          <p:cNvSpPr>
            <a:spLocks noGrp="1"/>
          </p:cNvSpPr>
          <p:nvPr>
            <p:ph type="title"/>
          </p:nvPr>
        </p:nvSpPr>
        <p:spPr>
          <a:xfrm rot="21441764">
            <a:off x="5050172" y="668049"/>
            <a:ext cx="3092065" cy="1325563"/>
          </a:xfrm>
        </p:spPr>
        <p:txBody>
          <a:bodyPr>
            <a:normAutofit fontScale="90000"/>
          </a:bodyPr>
          <a:lstStyle/>
          <a:p>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en-US" sz="20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br>
              <a:rPr lang="nl-NL"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3" name="Tijdelijke aanduiding voor inhoud 2">
            <a:extLst>
              <a:ext uri="{FF2B5EF4-FFF2-40B4-BE49-F238E27FC236}">
                <a16:creationId xmlns:a16="http://schemas.microsoft.com/office/drawing/2014/main" id="{DBC25056-FDE3-41D0-BE89-6F6E81CAAE6E}"/>
              </a:ext>
            </a:extLst>
          </p:cNvPr>
          <p:cNvSpPr>
            <a:spLocks noGrp="1"/>
          </p:cNvSpPr>
          <p:nvPr>
            <p:ph idx="1"/>
          </p:nvPr>
        </p:nvSpPr>
        <p:spPr>
          <a:xfrm>
            <a:off x="486059" y="1918064"/>
            <a:ext cx="7685037" cy="4080250"/>
          </a:xfrm>
        </p:spPr>
        <p:txBody>
          <a:bodyPr>
            <a:normAutofit/>
          </a:bodyPr>
          <a:lstStyle/>
          <a:p>
            <a:r>
              <a:rPr lang="nl-NL" dirty="0"/>
              <a:t>Fondsen werven begint met een </a:t>
            </a:r>
            <a:r>
              <a:rPr lang="nl-NL" b="1" dirty="0"/>
              <a:t>goed doel</a:t>
            </a:r>
          </a:p>
          <a:p>
            <a:r>
              <a:rPr lang="nl-NL" dirty="0"/>
              <a:t>Wat je vervolgens verwerkt in een goed verhaal</a:t>
            </a:r>
          </a:p>
          <a:p>
            <a:r>
              <a:rPr lang="nl-NL" dirty="0"/>
              <a:t>Maak de ontvanger deelgenoot van dat verhaal</a:t>
            </a:r>
          </a:p>
          <a:p>
            <a:r>
              <a:rPr lang="nl-NL" dirty="0"/>
              <a:t>Roep op tot actie!</a:t>
            </a:r>
          </a:p>
          <a:p>
            <a:endParaRPr lang="nl-NL" dirty="0"/>
          </a:p>
          <a:p>
            <a:r>
              <a:rPr lang="nl-NL" dirty="0"/>
              <a:t>Geldgevers lossen </a:t>
            </a:r>
            <a:r>
              <a:rPr lang="nl-NL" u="sng" dirty="0"/>
              <a:t>geen</a:t>
            </a:r>
            <a:r>
              <a:rPr lang="nl-NL" dirty="0"/>
              <a:t> financieel probleem op</a:t>
            </a:r>
          </a:p>
          <a:p>
            <a:r>
              <a:rPr lang="nl-NL" dirty="0"/>
              <a:t>Zij willen geïnspireerd raken en het idee hebben bij te dragen aan…</a:t>
            </a:r>
          </a:p>
        </p:txBody>
      </p:sp>
      <p:sp>
        <p:nvSpPr>
          <p:cNvPr id="5" name="Tekstvak 4">
            <a:extLst>
              <a:ext uri="{FF2B5EF4-FFF2-40B4-BE49-F238E27FC236}">
                <a16:creationId xmlns:a16="http://schemas.microsoft.com/office/drawing/2014/main" id="{8F7B8C2C-C4A9-4182-B90A-1B7CCD861E3D}"/>
              </a:ext>
            </a:extLst>
          </p:cNvPr>
          <p:cNvSpPr txBox="1"/>
          <p:nvPr/>
        </p:nvSpPr>
        <p:spPr>
          <a:xfrm>
            <a:off x="8574704" y="1918064"/>
            <a:ext cx="3210886" cy="923330"/>
          </a:xfrm>
          <a:prstGeom prst="rect">
            <a:avLst/>
          </a:prstGeom>
          <a:noFill/>
        </p:spPr>
        <p:txBody>
          <a:bodyPr wrap="square">
            <a:spAutoFit/>
          </a:bodyPr>
          <a:lstStyle/>
          <a:p>
            <a:r>
              <a:rPr lang="en-US" sz="1800" b="1" i="1" dirty="0">
                <a:effectLst/>
                <a:latin typeface="Calibri" panose="020F0502020204030204" pitchFamily="34" charset="0"/>
                <a:ea typeface="Calibri" panose="020F0502020204030204" pitchFamily="34" charset="0"/>
                <a:cs typeface="Times New Roman" panose="02020603050405020304" pitchFamily="18" charset="0"/>
              </a:rPr>
              <a:t>If you ask for money, you will get advice but if you ask for advice, you will get money!</a:t>
            </a:r>
            <a:endParaRPr lang="nl-NL" dirty="0"/>
          </a:p>
        </p:txBody>
      </p:sp>
      <p:sp>
        <p:nvSpPr>
          <p:cNvPr id="6" name="Tekstvak 5">
            <a:extLst>
              <a:ext uri="{FF2B5EF4-FFF2-40B4-BE49-F238E27FC236}">
                <a16:creationId xmlns:a16="http://schemas.microsoft.com/office/drawing/2014/main" id="{122E57FB-D676-43D2-894E-89D2857D0ABC}"/>
              </a:ext>
            </a:extLst>
          </p:cNvPr>
          <p:cNvSpPr txBox="1"/>
          <p:nvPr/>
        </p:nvSpPr>
        <p:spPr>
          <a:xfrm>
            <a:off x="508036" y="729842"/>
            <a:ext cx="4513277" cy="523220"/>
          </a:xfrm>
          <a:prstGeom prst="rect">
            <a:avLst/>
          </a:prstGeom>
          <a:noFill/>
        </p:spPr>
        <p:txBody>
          <a:bodyPr wrap="square" rtlCol="0">
            <a:spAutoFit/>
          </a:bodyPr>
          <a:lstStyle/>
          <a:p>
            <a:r>
              <a:rPr lang="nl-NL" sz="2800" dirty="0"/>
              <a:t>Case </a:t>
            </a:r>
            <a:r>
              <a:rPr lang="nl-NL" sz="2800" dirty="0" err="1"/>
              <a:t>for</a:t>
            </a:r>
            <a:r>
              <a:rPr lang="nl-NL" sz="2800" dirty="0"/>
              <a:t> support</a:t>
            </a:r>
          </a:p>
        </p:txBody>
      </p:sp>
      <p:pic>
        <p:nvPicPr>
          <p:cNvPr id="7" name="Afbeelding 6">
            <a:extLst>
              <a:ext uri="{FF2B5EF4-FFF2-40B4-BE49-F238E27FC236}">
                <a16:creationId xmlns:a16="http://schemas.microsoft.com/office/drawing/2014/main" id="{E0F12EC9-5DE2-46CE-BD66-98B122A74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7884" y="5880906"/>
            <a:ext cx="982826" cy="827204"/>
          </a:xfrm>
          <a:prstGeom prst="rect">
            <a:avLst/>
          </a:prstGeom>
        </p:spPr>
      </p:pic>
    </p:spTree>
    <p:extLst>
      <p:ext uri="{BB962C8B-B14F-4D97-AF65-F5344CB8AC3E}">
        <p14:creationId xmlns:p14="http://schemas.microsoft.com/office/powerpoint/2010/main" val="190847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F50D342-0FB6-44AA-A712-429ADA296CCF}"/>
              </a:ext>
            </a:extLst>
          </p:cNvPr>
          <p:cNvSpPr txBox="1"/>
          <p:nvPr/>
        </p:nvSpPr>
        <p:spPr>
          <a:xfrm>
            <a:off x="184559" y="199443"/>
            <a:ext cx="7894040" cy="6278642"/>
          </a:xfrm>
          <a:prstGeom prst="rect">
            <a:avLst/>
          </a:prstGeom>
          <a:noFill/>
        </p:spPr>
        <p:txBody>
          <a:bodyPr wrap="square">
            <a:spAutoFit/>
          </a:bodyPr>
          <a:lstStyle/>
          <a:p>
            <a:r>
              <a:rPr lang="nl-NL" sz="2400" b="1" dirty="0">
                <a:effectLst/>
                <a:latin typeface="Calibri" panose="020F0502020204030204" pitchFamily="34" charset="0"/>
                <a:ea typeface="Calibri" panose="020F0502020204030204" pitchFamily="34" charset="0"/>
                <a:cs typeface="Times New Roman" panose="02020603050405020304" pitchFamily="18" charset="0"/>
              </a:rPr>
              <a:t>Een huisdier staat niet gelijk aan verloren goederen. </a:t>
            </a:r>
          </a:p>
          <a:p>
            <a:endParaRPr lang="nl-NL" dirty="0">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Een gevonden portemonnee breng je namelijk naar het gemeentehuis waar deze binnen een termijn van een jaar af te halen is. Een gevonden huisdier breng je naar een dierenasiel, waar diezelfde gemeente de bevoegdheid heeft om het dier na twee weken </a:t>
            </a:r>
            <a:r>
              <a:rPr lang="nl-NL" dirty="0">
                <a:latin typeface="Calibri" panose="020F0502020204030204" pitchFamily="34" charset="0"/>
                <a:ea typeface="Calibri" panose="020F0502020204030204" pitchFamily="34" charset="0"/>
                <a:cs typeface="Times New Roman" panose="02020603050405020304" pitchFamily="18" charset="0"/>
              </a:rPr>
              <a:t>te laten euthanaseren</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Nee…een huisdier staat blijkbaar niet gelijk aan </a:t>
            </a:r>
            <a:r>
              <a:rPr lang="nl-NL" dirty="0">
                <a:latin typeface="Calibri" panose="020F0502020204030204" pitchFamily="34" charset="0"/>
                <a:ea typeface="Calibri" panose="020F0502020204030204" pitchFamily="34" charset="0"/>
                <a:cs typeface="Times New Roman" panose="02020603050405020304" pitchFamily="18" charset="0"/>
              </a:rPr>
              <a:t>verloren </a:t>
            </a:r>
            <a:r>
              <a:rPr lang="nl-NL" sz="1800" dirty="0">
                <a:effectLst/>
                <a:latin typeface="Calibri" panose="020F0502020204030204" pitchFamily="34" charset="0"/>
                <a:ea typeface="Calibri" panose="020F0502020204030204" pitchFamily="34" charset="0"/>
                <a:cs typeface="Times New Roman" panose="02020603050405020304" pitchFamily="18" charset="0"/>
              </a:rPr>
              <a:t>goederen.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Dierencentrum Achterhoek (DCA) spant zich in om ook na deze wettelijke termijn van 14 dagen de best mogelijke </a:t>
            </a:r>
            <a:r>
              <a:rPr lang="nl-NL" sz="1800" u="sng" dirty="0">
                <a:effectLst/>
                <a:latin typeface="Calibri" panose="020F0502020204030204" pitchFamily="34" charset="0"/>
                <a:ea typeface="Calibri" panose="020F0502020204030204" pitchFamily="34" charset="0"/>
                <a:cs typeface="Times New Roman" panose="02020603050405020304" pitchFamily="18" charset="0"/>
              </a:rPr>
              <a:t>opvang en zorg </a:t>
            </a:r>
            <a:r>
              <a:rPr lang="nl-NL" sz="1800" dirty="0">
                <a:effectLst/>
                <a:latin typeface="Calibri" panose="020F0502020204030204" pitchFamily="34" charset="0"/>
                <a:ea typeface="Calibri" panose="020F0502020204030204" pitchFamily="34" charset="0"/>
                <a:cs typeface="Times New Roman" panose="02020603050405020304" pitchFamily="18" charset="0"/>
              </a:rPr>
              <a:t>te bieden. </a:t>
            </a:r>
          </a:p>
          <a:p>
            <a:endParaRPr lang="nl-NL" dirty="0">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Zo heeft kat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Maxjo</a:t>
            </a:r>
            <a:r>
              <a:rPr lang="nl-NL" sz="1800" dirty="0">
                <a:effectLst/>
                <a:latin typeface="Calibri" panose="020F0502020204030204" pitchFamily="34" charset="0"/>
                <a:ea typeface="Calibri" panose="020F0502020204030204" pitchFamily="34" charset="0"/>
                <a:cs typeface="Times New Roman" panose="02020603050405020304" pitchFamily="18" charset="0"/>
              </a:rPr>
              <a:t> bijvoorbeeld, als 1 van de langste in de opvang verblijvende kat, na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558 dagen </a:t>
            </a:r>
            <a:r>
              <a:rPr lang="nl-NL" sz="1800" dirty="0">
                <a:effectLst/>
                <a:latin typeface="Calibri" panose="020F0502020204030204" pitchFamily="34" charset="0"/>
                <a:ea typeface="Calibri" panose="020F0502020204030204" pitchFamily="34" charset="0"/>
                <a:cs typeface="Times New Roman" panose="02020603050405020304" pitchFamily="18" charset="0"/>
              </a:rPr>
              <a:t>een nieuw thuis gekregen.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Maxjo</a:t>
            </a:r>
            <a:r>
              <a:rPr lang="nl-NL" sz="1800" dirty="0">
                <a:effectLst/>
                <a:latin typeface="Calibri" panose="020F0502020204030204" pitchFamily="34" charset="0"/>
                <a:ea typeface="Calibri" panose="020F0502020204030204" pitchFamily="34" charset="0"/>
                <a:cs typeface="Times New Roman" panose="02020603050405020304" pitchFamily="18" charset="0"/>
              </a:rPr>
              <a:t> leeft en hij geniet.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Om ook in de toekomst volop te kunnen gaan voor dierenwelzijn en om dieren zoals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Maxjo</a:t>
            </a:r>
            <a:r>
              <a:rPr lang="nl-NL" sz="1800" dirty="0">
                <a:effectLst/>
                <a:latin typeface="Calibri" panose="020F0502020204030204" pitchFamily="34" charset="0"/>
                <a:ea typeface="Calibri" panose="020F0502020204030204" pitchFamily="34" charset="0"/>
                <a:cs typeface="Times New Roman" panose="02020603050405020304" pitchFamily="18" charset="0"/>
              </a:rPr>
              <a:t> te helpen, heeft het DCA jouw nodig! De huidige accommodatie laat hen in de steek</a:t>
            </a:r>
            <a:r>
              <a:rPr lang="nl-NL" dirty="0">
                <a:latin typeface="Calibri" panose="020F0502020204030204" pitchFamily="34" charset="0"/>
                <a:ea typeface="Calibri" panose="020F0502020204030204" pitchFamily="34" charset="0"/>
                <a:cs typeface="Times New Roman" panose="02020603050405020304" pitchFamily="18" charset="0"/>
              </a:rPr>
              <a:t> en </a:t>
            </a:r>
            <a:r>
              <a:rPr lang="nl-NL" sz="1800" dirty="0">
                <a:effectLst/>
                <a:latin typeface="Calibri" panose="020F0502020204030204" pitchFamily="34" charset="0"/>
                <a:ea typeface="Calibri" panose="020F0502020204030204" pitchFamily="34" charset="0"/>
                <a:cs typeface="Times New Roman" panose="02020603050405020304" pitchFamily="18" charset="0"/>
              </a:rPr>
              <a:t>nieuwbouw is de enige optie. </a:t>
            </a:r>
          </a:p>
          <a:p>
            <a:endParaRPr lang="nl-NL" dirty="0">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Het DCA kan deze nieuwbouw niet alleen realiseren. Draag jouw steentje bij en help bouwen! </a:t>
            </a:r>
          </a:p>
          <a:p>
            <a:endParaRPr lang="nl-NL" dirty="0">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https://www.youtube.com/watch?v=8rZI7myFFb4</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a:extLst>
              <a:ext uri="{FF2B5EF4-FFF2-40B4-BE49-F238E27FC236}">
                <a16:creationId xmlns:a16="http://schemas.microsoft.com/office/drawing/2014/main" id="{64793482-77AD-4711-89CA-EAC73AABC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7884" y="5880906"/>
            <a:ext cx="982826" cy="827204"/>
          </a:xfrm>
          <a:prstGeom prst="rect">
            <a:avLst/>
          </a:prstGeom>
        </p:spPr>
      </p:pic>
    </p:spTree>
    <p:extLst>
      <p:ext uri="{BB962C8B-B14F-4D97-AF65-F5344CB8AC3E}">
        <p14:creationId xmlns:p14="http://schemas.microsoft.com/office/powerpoint/2010/main" val="3763883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C5D4C-2772-480C-BEF3-140607D52F97}"/>
              </a:ext>
            </a:extLst>
          </p:cNvPr>
          <p:cNvSpPr>
            <a:spLocks noGrp="1"/>
          </p:cNvSpPr>
          <p:nvPr>
            <p:ph type="title"/>
          </p:nvPr>
        </p:nvSpPr>
        <p:spPr>
          <a:xfrm>
            <a:off x="423644" y="2656240"/>
            <a:ext cx="7685037" cy="1363816"/>
          </a:xfrm>
        </p:spPr>
        <p:txBody>
          <a:bodyPr>
            <a:normAutofit fontScale="90000"/>
          </a:bodyPr>
          <a:lstStyle/>
          <a:p>
            <a:r>
              <a:rPr lang="nl-NL" dirty="0"/>
              <a:t>Maak je eigen case </a:t>
            </a:r>
            <a:r>
              <a:rPr lang="nl-NL" dirty="0" err="1"/>
              <a:t>for</a:t>
            </a:r>
            <a:r>
              <a:rPr lang="nl-NL" dirty="0"/>
              <a:t> support</a:t>
            </a:r>
            <a:br>
              <a:rPr lang="nl-NL" dirty="0"/>
            </a:br>
            <a:br>
              <a:rPr lang="nl-NL" dirty="0"/>
            </a:br>
            <a:r>
              <a:rPr lang="nl-NL" dirty="0"/>
              <a:t>half A4 maximaal</a:t>
            </a:r>
          </a:p>
        </p:txBody>
      </p:sp>
    </p:spTree>
    <p:extLst>
      <p:ext uri="{BB962C8B-B14F-4D97-AF65-F5344CB8AC3E}">
        <p14:creationId xmlns:p14="http://schemas.microsoft.com/office/powerpoint/2010/main" val="369008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218C0-D9B2-4483-9CB3-E1DA459F9624}"/>
              </a:ext>
            </a:extLst>
          </p:cNvPr>
          <p:cNvSpPr>
            <a:spLocks noGrp="1"/>
          </p:cNvSpPr>
          <p:nvPr>
            <p:ph type="title"/>
          </p:nvPr>
        </p:nvSpPr>
        <p:spPr/>
        <p:txBody>
          <a:bodyPr/>
          <a:lstStyle/>
          <a:p>
            <a:r>
              <a:rPr lang="nl-NL" dirty="0"/>
              <a:t>Case </a:t>
            </a:r>
            <a:r>
              <a:rPr lang="nl-NL" dirty="0" err="1"/>
              <a:t>for</a:t>
            </a:r>
            <a:r>
              <a:rPr lang="nl-NL" dirty="0"/>
              <a:t> support</a:t>
            </a:r>
          </a:p>
        </p:txBody>
      </p:sp>
      <p:sp>
        <p:nvSpPr>
          <p:cNvPr id="3" name="Tijdelijke aanduiding voor inhoud 2">
            <a:extLst>
              <a:ext uri="{FF2B5EF4-FFF2-40B4-BE49-F238E27FC236}">
                <a16:creationId xmlns:a16="http://schemas.microsoft.com/office/drawing/2014/main" id="{305DF9A8-E1AB-4AFC-8C56-16F09A39FF78}"/>
              </a:ext>
            </a:extLst>
          </p:cNvPr>
          <p:cNvSpPr>
            <a:spLocks noGrp="1"/>
          </p:cNvSpPr>
          <p:nvPr>
            <p:ph idx="1"/>
          </p:nvPr>
        </p:nvSpPr>
        <p:spPr/>
        <p:txBody>
          <a:bodyPr>
            <a:normAutofit fontScale="92500" lnSpcReduction="10000"/>
          </a:bodyPr>
          <a:lstStyle/>
          <a:p>
            <a:pPr marL="342900" lvl="0" indent="-342900">
              <a:lnSpc>
                <a:spcPct val="107000"/>
              </a:lnSpc>
              <a:buFont typeface="Calibri" panose="020F0502020204030204" pitchFamily="34" charset="0"/>
              <a:buChar char="-"/>
            </a:pPr>
            <a:r>
              <a:rPr lang="nl-NL" sz="2400" dirty="0">
                <a:effectLst/>
                <a:latin typeface="+mj-lt"/>
                <a:ea typeface="Calibri" panose="020F0502020204030204" pitchFamily="34" charset="0"/>
                <a:cs typeface="Times New Roman" panose="02020603050405020304" pitchFamily="18" charset="0"/>
              </a:rPr>
              <a:t>Aansprekend</a:t>
            </a:r>
          </a:p>
          <a:p>
            <a:pPr marL="342900" lvl="0" indent="-342900">
              <a:lnSpc>
                <a:spcPct val="107000"/>
              </a:lnSpc>
              <a:buFont typeface="Calibri" panose="020F0502020204030204" pitchFamily="34" charset="0"/>
              <a:buChar char="-"/>
            </a:pPr>
            <a:r>
              <a:rPr lang="nl-NL" sz="2400" dirty="0">
                <a:effectLst/>
                <a:latin typeface="+mj-lt"/>
                <a:ea typeface="Calibri" panose="020F0502020204030204" pitchFamily="34" charset="0"/>
                <a:cs typeface="Times New Roman" panose="02020603050405020304" pitchFamily="18" charset="0"/>
              </a:rPr>
              <a:t>Overtuigend</a:t>
            </a:r>
          </a:p>
          <a:p>
            <a:pPr marL="342900" lvl="0" indent="-342900">
              <a:lnSpc>
                <a:spcPct val="107000"/>
              </a:lnSpc>
              <a:buFont typeface="Calibri" panose="020F0502020204030204" pitchFamily="34" charset="0"/>
              <a:buChar char="-"/>
            </a:pPr>
            <a:r>
              <a:rPr lang="nl-NL" sz="2400" dirty="0">
                <a:effectLst/>
                <a:latin typeface="+mj-lt"/>
                <a:ea typeface="Calibri" panose="020F0502020204030204" pitchFamily="34" charset="0"/>
                <a:cs typeface="Times New Roman" panose="02020603050405020304" pitchFamily="18" charset="0"/>
              </a:rPr>
              <a:t>Emotionerend</a:t>
            </a:r>
          </a:p>
          <a:p>
            <a:pPr marL="342900" lvl="0" indent="-342900">
              <a:lnSpc>
                <a:spcPct val="107000"/>
              </a:lnSpc>
              <a:buFont typeface="Calibri" panose="020F0502020204030204" pitchFamily="34" charset="0"/>
              <a:buChar char="-"/>
            </a:pPr>
            <a:r>
              <a:rPr lang="nl-NL" sz="2400" dirty="0">
                <a:effectLst/>
                <a:latin typeface="+mj-lt"/>
                <a:ea typeface="Calibri" panose="020F0502020204030204" pitchFamily="34" charset="0"/>
                <a:cs typeface="Times New Roman" panose="02020603050405020304" pitchFamily="18" charset="0"/>
              </a:rPr>
              <a:t>Enthousiasmerend</a:t>
            </a:r>
          </a:p>
          <a:p>
            <a:pPr marL="342900" lvl="0" indent="-342900">
              <a:lnSpc>
                <a:spcPct val="107000"/>
              </a:lnSpc>
              <a:spcAft>
                <a:spcPts val="800"/>
              </a:spcAft>
              <a:buFont typeface="Calibri" panose="020F0502020204030204" pitchFamily="34" charset="0"/>
              <a:buChar char="-"/>
            </a:pPr>
            <a:r>
              <a:rPr lang="nl-NL" sz="2400" dirty="0">
                <a:effectLst/>
                <a:latin typeface="+mj-lt"/>
                <a:ea typeface="Calibri" panose="020F0502020204030204" pitchFamily="34" charset="0"/>
                <a:cs typeface="Times New Roman" panose="02020603050405020304" pitchFamily="18" charset="0"/>
              </a:rPr>
              <a:t>Duidelijk over wie je bent, wat je wilt, voor wie en waarom </a:t>
            </a:r>
          </a:p>
          <a:p>
            <a:pPr marL="342900" lvl="0" indent="-342900">
              <a:lnSpc>
                <a:spcPct val="107000"/>
              </a:lnSpc>
              <a:spcAft>
                <a:spcPts val="800"/>
              </a:spcAft>
              <a:buFont typeface="Calibri" panose="020F0502020204030204" pitchFamily="34" charset="0"/>
              <a:buChar char="-"/>
            </a:pPr>
            <a:r>
              <a:rPr lang="nl-NL" sz="2400" dirty="0">
                <a:latin typeface="+mj-lt"/>
                <a:ea typeface="Calibri" panose="020F0502020204030204" pitchFamily="34" charset="0"/>
                <a:cs typeface="Times New Roman" panose="02020603050405020304" pitchFamily="18" charset="0"/>
              </a:rPr>
              <a:t>Roep op tot actie</a:t>
            </a:r>
          </a:p>
          <a:p>
            <a:pPr marL="0" lvl="0" indent="0">
              <a:lnSpc>
                <a:spcPct val="107000"/>
              </a:lnSpc>
              <a:spcAft>
                <a:spcPts val="800"/>
              </a:spcAft>
              <a:buNone/>
            </a:pPr>
            <a:endParaRPr lang="nl-NL" sz="2400" i="1" dirty="0">
              <a:effectLst/>
              <a:latin typeface="+mj-lt"/>
              <a:ea typeface="Calibri" panose="020F0502020204030204" pitchFamily="34" charset="0"/>
              <a:cs typeface="Times New Roman" panose="02020603050405020304" pitchFamily="18" charset="0"/>
            </a:endParaRPr>
          </a:p>
          <a:p>
            <a:pPr marL="0" lvl="0" indent="0">
              <a:lnSpc>
                <a:spcPct val="107000"/>
              </a:lnSpc>
              <a:spcAft>
                <a:spcPts val="800"/>
              </a:spcAft>
              <a:buNone/>
            </a:pPr>
            <a:r>
              <a:rPr lang="nl-NL" sz="2400" i="1" dirty="0">
                <a:effectLst/>
                <a:latin typeface="+mj-lt"/>
                <a:ea typeface="Calibri" panose="020F0502020204030204" pitchFamily="34" charset="0"/>
                <a:cs typeface="Times New Roman" panose="02020603050405020304" pitchFamily="18" charset="0"/>
              </a:rPr>
              <a:t>Er wordt vaak gebruik gemaakt van een hoofdpersoon. </a:t>
            </a:r>
          </a:p>
          <a:p>
            <a:pPr marL="0" indent="0">
              <a:buNone/>
            </a:pPr>
            <a:endParaRPr lang="nl-NL" dirty="0"/>
          </a:p>
        </p:txBody>
      </p:sp>
      <p:pic>
        <p:nvPicPr>
          <p:cNvPr id="4" name="Afbeelding 3">
            <a:extLst>
              <a:ext uri="{FF2B5EF4-FFF2-40B4-BE49-F238E27FC236}">
                <a16:creationId xmlns:a16="http://schemas.microsoft.com/office/drawing/2014/main" id="{D9B7E441-AD10-4B49-A831-366E527ED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7884" y="5880906"/>
            <a:ext cx="982826" cy="827204"/>
          </a:xfrm>
          <a:prstGeom prst="rect">
            <a:avLst/>
          </a:prstGeom>
        </p:spPr>
      </p:pic>
    </p:spTree>
    <p:extLst>
      <p:ext uri="{BB962C8B-B14F-4D97-AF65-F5344CB8AC3E}">
        <p14:creationId xmlns:p14="http://schemas.microsoft.com/office/powerpoint/2010/main" val="580187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A97C7D-221A-4640-A2AD-2BBF9842688A}"/>
              </a:ext>
            </a:extLst>
          </p:cNvPr>
          <p:cNvSpPr>
            <a:spLocks noGrp="1"/>
          </p:cNvSpPr>
          <p:nvPr>
            <p:ph type="title"/>
          </p:nvPr>
        </p:nvSpPr>
        <p:spPr/>
        <p:txBody>
          <a:bodyPr/>
          <a:lstStyle/>
          <a:p>
            <a:r>
              <a:rPr lang="nl-NL" dirty="0"/>
              <a:t>Waar staat die geldboom? </a:t>
            </a:r>
          </a:p>
        </p:txBody>
      </p:sp>
      <p:sp>
        <p:nvSpPr>
          <p:cNvPr id="3" name="Tijdelijke aanduiding voor inhoud 2">
            <a:extLst>
              <a:ext uri="{FF2B5EF4-FFF2-40B4-BE49-F238E27FC236}">
                <a16:creationId xmlns:a16="http://schemas.microsoft.com/office/drawing/2014/main" id="{97923F40-2C2E-45C4-B544-7FFEA3FA1D48}"/>
              </a:ext>
            </a:extLst>
          </p:cNvPr>
          <p:cNvSpPr>
            <a:spLocks noGrp="1"/>
          </p:cNvSpPr>
          <p:nvPr>
            <p:ph idx="1"/>
          </p:nvPr>
        </p:nvSpPr>
        <p:spPr/>
        <p:txBody>
          <a:bodyPr/>
          <a:lstStyle/>
          <a:p>
            <a:r>
              <a:rPr lang="nl-NL" dirty="0"/>
              <a:t>Je doel is nu duidelijk</a:t>
            </a:r>
          </a:p>
          <a:p>
            <a:r>
              <a:rPr lang="nl-NL" dirty="0"/>
              <a:t>Hoe ga je geld aanboren?</a:t>
            </a:r>
          </a:p>
          <a:p>
            <a:pPr lvl="1"/>
            <a:r>
              <a:rPr lang="nl-NL" dirty="0"/>
              <a:t>Vermogensfonds(en) aanschrijven</a:t>
            </a:r>
          </a:p>
          <a:p>
            <a:pPr lvl="1"/>
            <a:r>
              <a:rPr lang="nl-NL" dirty="0"/>
              <a:t>Donateurs / sponsoren zoeken</a:t>
            </a:r>
          </a:p>
          <a:p>
            <a:pPr lvl="1"/>
            <a:r>
              <a:rPr lang="nl-NL" dirty="0"/>
              <a:t>Acties of evenementen organiseren</a:t>
            </a:r>
          </a:p>
          <a:p>
            <a:pPr lvl="1"/>
            <a:endParaRPr lang="nl-NL" dirty="0"/>
          </a:p>
          <a:p>
            <a:pPr lvl="1"/>
            <a:endParaRPr lang="nl-NL" dirty="0"/>
          </a:p>
          <a:p>
            <a:pPr marL="457200" lvl="1" indent="0">
              <a:buNone/>
            </a:pPr>
            <a:r>
              <a:rPr lang="nl-NL" dirty="0"/>
              <a:t>Bij de vorm die je kiest past een eigen werkwijze. Vandaag gaan we dieper in op het aanschrijven van vermogensfondsen.</a:t>
            </a:r>
          </a:p>
        </p:txBody>
      </p:sp>
      <p:pic>
        <p:nvPicPr>
          <p:cNvPr id="4" name="Afbeelding 3">
            <a:extLst>
              <a:ext uri="{FF2B5EF4-FFF2-40B4-BE49-F238E27FC236}">
                <a16:creationId xmlns:a16="http://schemas.microsoft.com/office/drawing/2014/main" id="{CE400A34-7200-44F8-A29A-610BE9DB4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7884" y="5880906"/>
            <a:ext cx="982826" cy="827204"/>
          </a:xfrm>
          <a:prstGeom prst="rect">
            <a:avLst/>
          </a:prstGeom>
        </p:spPr>
      </p:pic>
    </p:spTree>
    <p:extLst>
      <p:ext uri="{BB962C8B-B14F-4D97-AF65-F5344CB8AC3E}">
        <p14:creationId xmlns:p14="http://schemas.microsoft.com/office/powerpoint/2010/main" val="414335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A371F-9654-4E71-9272-87EC4CE51907}"/>
              </a:ext>
            </a:extLst>
          </p:cNvPr>
          <p:cNvSpPr>
            <a:spLocks noGrp="1"/>
          </p:cNvSpPr>
          <p:nvPr>
            <p:ph type="title"/>
          </p:nvPr>
        </p:nvSpPr>
        <p:spPr/>
        <p:txBody>
          <a:bodyPr/>
          <a:lstStyle/>
          <a:p>
            <a:r>
              <a:rPr lang="nl-NL" sz="4000" dirty="0"/>
              <a:t>Vermogensfondsen</a:t>
            </a:r>
            <a:br>
              <a:rPr lang="nl-NL" dirty="0"/>
            </a:br>
            <a:endParaRPr lang="nl-NL" dirty="0"/>
          </a:p>
        </p:txBody>
      </p:sp>
      <p:sp>
        <p:nvSpPr>
          <p:cNvPr id="4" name="Tijdelijke aanduiding voor tekst 3">
            <a:extLst>
              <a:ext uri="{FF2B5EF4-FFF2-40B4-BE49-F238E27FC236}">
                <a16:creationId xmlns:a16="http://schemas.microsoft.com/office/drawing/2014/main" id="{77613428-8461-40BE-B9AE-3ABBF238014A}"/>
              </a:ext>
            </a:extLst>
          </p:cNvPr>
          <p:cNvSpPr>
            <a:spLocks noGrp="1"/>
          </p:cNvSpPr>
          <p:nvPr>
            <p:ph type="body" sz="half" idx="2"/>
          </p:nvPr>
        </p:nvSpPr>
        <p:spPr/>
        <p:txBody>
          <a:bodyPr/>
          <a:lstStyle/>
          <a:p>
            <a:pPr marL="342900" indent="-342900">
              <a:buFontTx/>
              <a:buChar char="-"/>
            </a:pPr>
            <a:r>
              <a:rPr lang="nl-NL" dirty="0"/>
              <a:t>Lokaal</a:t>
            </a:r>
          </a:p>
          <a:p>
            <a:pPr marL="342900" indent="-342900">
              <a:buFontTx/>
              <a:buChar char="-"/>
            </a:pPr>
            <a:r>
              <a:rPr lang="nl-NL" dirty="0"/>
              <a:t>Regionaal / Provinciaal</a:t>
            </a:r>
          </a:p>
          <a:p>
            <a:pPr marL="342900" indent="-342900">
              <a:buFontTx/>
              <a:buChar char="-"/>
            </a:pPr>
            <a:r>
              <a:rPr lang="nl-NL" dirty="0"/>
              <a:t>Landelijk</a:t>
            </a:r>
          </a:p>
          <a:p>
            <a:pPr marL="342900" indent="-342900">
              <a:buFontTx/>
              <a:buChar char="-"/>
            </a:pPr>
            <a:r>
              <a:rPr lang="nl-NL" dirty="0"/>
              <a:t>Goede doelen</a:t>
            </a:r>
          </a:p>
          <a:p>
            <a:pPr marL="342900" indent="-342900">
              <a:buFontTx/>
              <a:buChar char="-"/>
            </a:pPr>
            <a:r>
              <a:rPr lang="nl-NL" dirty="0"/>
              <a:t>Bedrijven</a:t>
            </a:r>
          </a:p>
          <a:p>
            <a:pPr marL="342900" indent="-342900">
              <a:buFontTx/>
              <a:buChar char="-"/>
            </a:pPr>
            <a:r>
              <a:rPr lang="nl-NL" dirty="0"/>
              <a:t>Banken </a:t>
            </a:r>
          </a:p>
        </p:txBody>
      </p:sp>
      <p:pic>
        <p:nvPicPr>
          <p:cNvPr id="1026" name="Picture 2" descr="Subsidie vervolgopleiding buitenland dansers of zangers | Fondsen, Beurzen  | Fondswervingonline.nl">
            <a:extLst>
              <a:ext uri="{FF2B5EF4-FFF2-40B4-BE49-F238E27FC236}">
                <a16:creationId xmlns:a16="http://schemas.microsoft.com/office/drawing/2014/main" id="{19B4C87B-1E04-4600-83E8-28D9519B3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024" y="1605934"/>
            <a:ext cx="3950956" cy="20580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N - TTM Communicatie">
            <a:extLst>
              <a:ext uri="{FF2B5EF4-FFF2-40B4-BE49-F238E27FC236}">
                <a16:creationId xmlns:a16="http://schemas.microsoft.com/office/drawing/2014/main" id="{D9FDA2FF-5146-45D9-B084-99E3B9351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1235" y="3055907"/>
            <a:ext cx="35814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ichting DOEN (@StichtingDOEN) / Twitter">
            <a:extLst>
              <a:ext uri="{FF2B5EF4-FFF2-40B4-BE49-F238E27FC236}">
                <a16:creationId xmlns:a16="http://schemas.microsoft.com/office/drawing/2014/main" id="{71A6ADAD-9270-49F8-A2F1-913015E360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5608" y="3325514"/>
            <a:ext cx="1465462" cy="146546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9C5FC60A-757F-4770-BBC6-4DDCDA61755A}"/>
              </a:ext>
            </a:extLst>
          </p:cNvPr>
          <p:cNvSpPr txBox="1"/>
          <p:nvPr/>
        </p:nvSpPr>
        <p:spPr>
          <a:xfrm>
            <a:off x="9386979" y="2320623"/>
            <a:ext cx="6097554" cy="369332"/>
          </a:xfrm>
          <a:prstGeom prst="rect">
            <a:avLst/>
          </a:prstGeom>
          <a:noFill/>
        </p:spPr>
        <p:txBody>
          <a:bodyPr wrap="square">
            <a:spAutoFit/>
          </a:bodyPr>
          <a:lstStyle/>
          <a:p>
            <a:pPr algn="l"/>
            <a:r>
              <a:rPr lang="nl-NL" b="1" i="0" dirty="0">
                <a:effectLst/>
                <a:latin typeface="LidlFontCondPro"/>
              </a:rPr>
              <a:t>Lidl helpt lokaal</a:t>
            </a:r>
          </a:p>
        </p:txBody>
      </p:sp>
      <p:pic>
        <p:nvPicPr>
          <p:cNvPr id="1032" name="Picture 8" descr="Coöperatiefonds Rabobank - Waskracht Helmond">
            <a:extLst>
              <a:ext uri="{FF2B5EF4-FFF2-40B4-BE49-F238E27FC236}">
                <a16:creationId xmlns:a16="http://schemas.microsoft.com/office/drawing/2014/main" id="{DA8B9A49-356E-4F7B-BD8E-D94CF0686C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352" y="-226964"/>
            <a:ext cx="309562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onds Gemeente Spaarbank Doetinchem - Fonds Gemeente Spaarbank Doetinchem">
            <a:extLst>
              <a:ext uri="{FF2B5EF4-FFF2-40B4-BE49-F238E27FC236}">
                <a16:creationId xmlns:a16="http://schemas.microsoft.com/office/drawing/2014/main" id="{74B4B8B3-64E5-416A-839C-E577800954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5080" y="461323"/>
            <a:ext cx="3651902" cy="8166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ome | Stichting Pak An">
            <a:extLst>
              <a:ext uri="{FF2B5EF4-FFF2-40B4-BE49-F238E27FC236}">
                <a16:creationId xmlns:a16="http://schemas.microsoft.com/office/drawing/2014/main" id="{2370BA19-5814-404C-95F8-49F0C68601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6342" y="191798"/>
            <a:ext cx="2034728" cy="1819952"/>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6CC71254-AEF1-4632-8FE2-0D1BA20BFF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7884" y="5880906"/>
            <a:ext cx="982826" cy="827204"/>
          </a:xfrm>
          <a:prstGeom prst="rect">
            <a:avLst/>
          </a:prstGeom>
        </p:spPr>
      </p:pic>
    </p:spTree>
    <p:extLst>
      <p:ext uri="{BB962C8B-B14F-4D97-AF65-F5344CB8AC3E}">
        <p14:creationId xmlns:p14="http://schemas.microsoft.com/office/powerpoint/2010/main" val="1066092211"/>
      </p:ext>
    </p:extLst>
  </p:cSld>
  <p:clrMapOvr>
    <a:masterClrMapping/>
  </p:clrMapOvr>
</p:sld>
</file>

<file path=ppt/theme/theme1.xml><?xml version="1.0" encoding="utf-8"?>
<a:theme xmlns:a="http://schemas.openxmlformats.org/drawingml/2006/main" name="TropicVTI">
  <a:themeElements>
    <a:clrScheme name="Tropic">
      <a:dk1>
        <a:srgbClr val="000000"/>
      </a:dk1>
      <a:lt1>
        <a:sysClr val="window" lastClr="FFFFFF"/>
      </a:lt1>
      <a:dk2>
        <a:srgbClr val="09392F"/>
      </a:dk2>
      <a:lt2>
        <a:srgbClr val="ECF0F0"/>
      </a:lt2>
      <a:accent1>
        <a:srgbClr val="1EBE9B"/>
      </a:accent1>
      <a:accent2>
        <a:srgbClr val="FD7C7C"/>
      </a:accent2>
      <a:accent3>
        <a:srgbClr val="7DA8B5"/>
      </a:accent3>
      <a:accent4>
        <a:srgbClr val="168E74"/>
      </a:accent4>
      <a:accent5>
        <a:srgbClr val="FB7365"/>
      </a:accent5>
      <a:accent6>
        <a:srgbClr val="D39B17"/>
      </a:accent6>
      <a:hlink>
        <a:srgbClr val="EF08F7"/>
      </a:hlink>
      <a:folHlink>
        <a:srgbClr val="8477FE"/>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docProps/app.xml><?xml version="1.0" encoding="utf-8"?>
<Properties xmlns="http://schemas.openxmlformats.org/officeDocument/2006/extended-properties" xmlns:vt="http://schemas.openxmlformats.org/officeDocument/2006/docPropsVTypes">
  <TotalTime>501</TotalTime>
  <Words>881</Words>
  <Application>Microsoft Office PowerPoint</Application>
  <PresentationFormat>Breedbeeld</PresentationFormat>
  <Paragraphs>101</Paragraphs>
  <Slides>14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Gill Sans Nova</vt:lpstr>
      <vt:lpstr>LidlFontCondPro</vt:lpstr>
      <vt:lpstr>TropicVTI</vt:lpstr>
      <vt:lpstr>Fondsen(werving) voor vrijwilligersorganisaties</vt:lpstr>
      <vt:lpstr>Wat gaan we doen?</vt:lpstr>
      <vt:lpstr>Wat is fondsenwerving?</vt:lpstr>
      <vt:lpstr>                                        </vt:lpstr>
      <vt:lpstr>PowerPoint-presentatie</vt:lpstr>
      <vt:lpstr>Maak je eigen case for support  half A4 maximaal</vt:lpstr>
      <vt:lpstr>Case for support</vt:lpstr>
      <vt:lpstr>Waar staat die geldboom? </vt:lpstr>
      <vt:lpstr>Vermogensfondsen </vt:lpstr>
      <vt:lpstr>Gevonden… en nu?</vt:lpstr>
      <vt:lpstr>Opdracht; maak een match</vt:lpstr>
      <vt:lpstr>Een succesvolle aanvraag</vt:lpstr>
      <vt:lpstr>Aan de slag!</vt:lpstr>
      <vt:lpstr>Vragen? </vt:lpstr>
    </vt:vector>
  </TitlesOfParts>
  <Company>ICT Samen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Fondsen(werving) voor vrijwilligersorganisaties</dc:title>
  <dc:creator>Saskia Dolleman</dc:creator>
  <cp:lastModifiedBy>Saskia Dolleman</cp:lastModifiedBy>
  <cp:revision>20</cp:revision>
  <dcterms:created xsi:type="dcterms:W3CDTF">2022-09-22T10:22:45Z</dcterms:created>
  <dcterms:modified xsi:type="dcterms:W3CDTF">2022-09-28T09:15:41Z</dcterms:modified>
</cp:coreProperties>
</file>